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306" r:id="rId4"/>
    <p:sldId id="30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6B074-7EC9-CDD9-ADA3-8750E54A4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4EFB15-0EEE-0B53-9D07-9EBEF95EC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D5A7D-9EAE-05CA-0869-981DF5B2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1A721-F30C-57BE-3D35-216E585A4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FC262-0BB9-7469-BD44-8654CE8F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1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BB0BB-9B3B-8931-21C9-FAB234ED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F39C0-6102-08F0-2DAD-F408415EC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9AB1A-9D9F-4890-7F2A-8455AA07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01714-C827-ACB9-264F-41892594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F6B32-9403-FB8F-81B0-50CDCD5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7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8398A4-F5EC-3CE3-B0E4-E649D9D4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90E989-C12B-8D0D-00B6-53240F82A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AFA0D-A1DB-E9C7-0864-4B8242AA9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6E19D-49CD-C35A-E729-5AD4EECAB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1A22F-503F-C0DC-58D4-71497B8C4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4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8AFDC-21B2-4344-5054-2ECF1EEFA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19C77-5854-0EF3-EBEB-2E53FAFF9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0623A-5C9D-B27D-6ECB-185F23CCE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207AC-2846-BA1E-3CA9-1745C399F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65792-4E04-1460-064D-BCFC4432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5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94485-A09E-713B-A321-20703F91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330701-89A7-4279-5547-771C3ECC0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4C179-4EF6-B380-8A19-706026F62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C15BB-9332-164D-75D2-B3AD68A0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8F1CF-F899-E7A3-5AB6-996B84F04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6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E2002-FF57-2D9A-405E-F6F94CDA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0C8EE-56E1-10B1-57E0-B3F873CB5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C2AE-F788-F391-99F5-92CF993C6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1B104-A0F6-85F9-F2F4-72B098716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4FC32-1173-C71B-93EE-F91A9456B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A24BD-5A28-C7DC-8495-14BE313DB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6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65C68-3A8D-C171-8F63-DD5F6619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FA2E6-A636-EF68-0F93-A114710DF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0C934-705C-0EE1-99A5-9CEB8ED26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5DB169-F191-0D42-8817-9F8E1F30D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06CFCE-562F-26A6-C54B-3BC731A91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286810-2CB3-2EE9-23A3-130E9AE14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3557A6-60FF-A546-F938-27D0B542F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02BFA5-E30A-44A1-DD84-0E6DFC1C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7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0EA05-5EEF-4875-0DBC-46F5373B0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008AE8-F3E8-0646-DE97-10F97B14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B1DD5-9D79-7A8D-21B0-D9ABF98D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1955A2-4E20-DD30-9000-988A60BD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D3E6C-60E4-AE4B-D785-0ED4A74A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8A5A7F-F0CD-62B1-F17B-3BEC1F90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6E80C-F941-5F7E-537B-8CD19B95C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9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48353-179D-3038-9C03-6A0DC6A88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D8ED2-2DFD-8CDF-0366-F6F826DD8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039F0-C036-E550-75C2-21245D012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5E43A-4990-3F6C-8CFA-19E45031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1072D-3312-C36B-DF15-F01A0C03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3DBA5-5173-C29A-906B-CFE4E64D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BCAE1-FF3F-52D6-AFB9-B9AEBD86A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61B2C9-B047-BCE6-EB13-EAC42449F5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52FA-A4C3-0C9B-FEF6-552F77137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90B4A-0473-385D-F227-9437D9F6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0469E-3BFC-3AAD-ECDD-424B217D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9040C-7CCA-9053-C700-89873044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4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15D072-D042-A460-95A2-04FEF93B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4F392-E65D-6111-160F-B79B858E4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B8D15-F0EC-21D0-7EA7-E88A1E045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C8C86-F349-4398-AA0B-3802CAA8182D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033E1-B2DF-7DE0-4A85-F1AD3FD27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C8FD6-7101-834E-9A2A-6A7E2DA2A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E4D29-2C97-4DF3-98E5-83CAD01F6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7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estro-analytic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zdave@maestro-analytics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" name="Rectangle 137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, background pattern, polygon&#10;&#10;Description automatically generated">
            <a:extLst>
              <a:ext uri="{FF2B5EF4-FFF2-40B4-BE49-F238E27FC236}">
                <a16:creationId xmlns:a16="http://schemas.microsoft.com/office/drawing/2014/main" id="{857B2883-C3D7-CC76-EC9A-8006B0495E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8" r="2" b="7557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140" name="Freeform: Shape 139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2" name="Freeform: Shape 141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12866F-4265-950B-6F01-B290E1C15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166655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Loading data</a:t>
            </a:r>
            <a:br>
              <a:rPr lang="en-US" sz="4800" dirty="0"/>
            </a:br>
            <a:r>
              <a:rPr lang="en-US" sz="4800" dirty="0"/>
              <a:t>into Firebolt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231E3-732C-3EA3-FF62-910FF431A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By Z</a:t>
            </a:r>
          </a:p>
          <a:p>
            <a:pPr algn="l"/>
            <a:r>
              <a:rPr lang="en-US" sz="2000" dirty="0">
                <a:hlinkClick r:id="rId3"/>
              </a:rPr>
              <a:t>www.maestro-analytics.com</a:t>
            </a:r>
            <a:endParaRPr lang="en-US" sz="2000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18DB4CAA-5535-B0E3-36E8-64B5AED2B1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498" y="2710852"/>
            <a:ext cx="1807112" cy="180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2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7" name="Freeform: Shape 3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8" name="Freeform: Shape 4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9352D3-082A-56C3-A179-E9709481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371" y="1546412"/>
            <a:ext cx="3602736" cy="1058096"/>
          </a:xfrm>
        </p:spPr>
        <p:txBody>
          <a:bodyPr>
            <a:normAutofit fontScale="90000"/>
          </a:bodyPr>
          <a:lstStyle/>
          <a:p>
            <a:r>
              <a:rPr lang="en-US" sz="4000" b="1" i="1" dirty="0"/>
              <a:t>Onstage Group</a:t>
            </a:r>
            <a:br>
              <a:rPr lang="en-US" sz="4000" b="1" i="1" dirty="0"/>
            </a:br>
            <a:r>
              <a:rPr lang="en-US" sz="4000" b="1" i="1" dirty="0"/>
              <a:t>on Firebolt Job</a:t>
            </a:r>
            <a:endParaRPr lang="en-US" sz="4000" i="1" strike="sngStrike" dirty="0"/>
          </a:p>
        </p:txBody>
      </p:sp>
      <p:sp>
        <p:nvSpPr>
          <p:cNvPr id="49" name="Rectangle 4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1B83A-5749-928D-0B6D-2B21D3E1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1108038"/>
            <a:ext cx="5723550" cy="48172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Features</a:t>
            </a:r>
          </a:p>
          <a:p>
            <a:r>
              <a:rPr lang="en-US" sz="2000" dirty="0"/>
              <a:t>Extract &amp; load multiple tables  (schema)</a:t>
            </a:r>
          </a:p>
          <a:p>
            <a:r>
              <a:rPr lang="en-US" sz="2000" dirty="0"/>
              <a:t>Sequential loader</a:t>
            </a:r>
          </a:p>
          <a:p>
            <a:r>
              <a:rPr lang="en-US" sz="2000" dirty="0"/>
              <a:t>Utilizes partitions or chunking</a:t>
            </a:r>
          </a:p>
          <a:p>
            <a:r>
              <a:rPr lang="en-US" sz="2000" dirty="0"/>
              <a:t>Automatically create target objects</a:t>
            </a:r>
          </a:p>
          <a:p>
            <a:r>
              <a:rPr lang="en-US" sz="2000" dirty="0"/>
              <a:t>Watermark based delta extract &amp; load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2F35E8-B4AB-4882-0D3C-B434AEEC6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01" y="2604508"/>
            <a:ext cx="1922424" cy="178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6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7" name="Freeform: Shape 3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8" name="Freeform: Shape 4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9352D3-082A-56C3-A179-E9709481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1940761"/>
          </a:xfrm>
        </p:spPr>
        <p:txBody>
          <a:bodyPr>
            <a:normAutofit/>
          </a:bodyPr>
          <a:lstStyle/>
          <a:p>
            <a:r>
              <a:rPr lang="en-US" sz="4000" b="1" i="1" dirty="0"/>
              <a:t>Spark Onstage</a:t>
            </a:r>
            <a:br>
              <a:rPr lang="en-US" sz="4000" b="1" i="1" dirty="0"/>
            </a:br>
            <a:r>
              <a:rPr lang="en-US" sz="4000" b="1" i="1" dirty="0"/>
              <a:t>&amp;</a:t>
            </a:r>
            <a:br>
              <a:rPr lang="en-US" sz="4000" b="1" i="1" dirty="0"/>
            </a:br>
            <a:r>
              <a:rPr lang="en-US" sz="4000" b="1" i="1" dirty="0"/>
              <a:t>S32FireSchema</a:t>
            </a:r>
            <a:endParaRPr lang="en-US" sz="4000" i="1" strike="sngStrike" dirty="0"/>
          </a:p>
        </p:txBody>
      </p:sp>
      <p:sp>
        <p:nvSpPr>
          <p:cNvPr id="49" name="Rectangle 4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1B83A-5749-928D-0B6D-2B21D3E1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14400"/>
            <a:ext cx="5753804" cy="50109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Features</a:t>
            </a:r>
          </a:p>
          <a:p>
            <a:r>
              <a:rPr lang="en-US" sz="2000" dirty="0" err="1"/>
              <a:t>OnstageGroup</a:t>
            </a:r>
            <a:r>
              <a:rPr lang="en-US" sz="2000" dirty="0"/>
              <a:t> on spark job creates parquet files and exports to S3</a:t>
            </a:r>
          </a:p>
          <a:p>
            <a:r>
              <a:rPr lang="en-US" sz="2000" dirty="0"/>
              <a:t>S32FireSchema loads data from S3 into firebolt</a:t>
            </a:r>
          </a:p>
          <a:p>
            <a:r>
              <a:rPr lang="en-US" sz="2000" dirty="0"/>
              <a:t>Automatically create target object</a:t>
            </a:r>
          </a:p>
          <a:p>
            <a:r>
              <a:rPr lang="en-US" sz="2000" dirty="0"/>
              <a:t>Adjustable select query template</a:t>
            </a:r>
          </a:p>
          <a:p>
            <a:r>
              <a:rPr lang="en-US" sz="2000" dirty="0"/>
              <a:t>Watermark based delta extract</a:t>
            </a:r>
          </a:p>
          <a:p>
            <a:r>
              <a:rPr lang="en-US" sz="2000" dirty="0"/>
              <a:t>Data standardization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4818C8-7EC7-3F63-48F2-F6B22474A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327" y="3186868"/>
            <a:ext cx="1899724" cy="161297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03B6731-C448-346A-7056-C8A62941A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476" y="3102049"/>
            <a:ext cx="1922424" cy="178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1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7" name="Freeform: Shape 3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8" name="Freeform: Shape 4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9352D3-082A-56C3-A179-E9709481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b="1" i="1" dirty="0"/>
              <a:t>Thank You</a:t>
            </a:r>
            <a:endParaRPr lang="en-US" sz="4000" i="1" strike="sngStrike" dirty="0"/>
          </a:p>
        </p:txBody>
      </p:sp>
      <p:sp>
        <p:nvSpPr>
          <p:cNvPr id="49" name="Rectangle 4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1B83A-5749-928D-0B6D-2B21D3E1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Need help?</a:t>
            </a:r>
          </a:p>
          <a:p>
            <a:r>
              <a:rPr lang="en-US" sz="2000" dirty="0"/>
              <a:t>Email us at </a:t>
            </a:r>
            <a:r>
              <a:rPr lang="en-US" sz="2000" dirty="0">
                <a:hlinkClick r:id="rId2"/>
              </a:rPr>
              <a:t>zdave@maestro-analytics.com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791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9124</TotalTime>
  <Words>95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Loading data into Firebolt</vt:lpstr>
      <vt:lpstr>Onstage Group on Firebolt Job</vt:lpstr>
      <vt:lpstr>Spark Onstage &amp; S32FireSchema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Intelligence</dc:title>
  <dc:creator>Zealot Gurung</dc:creator>
  <cp:lastModifiedBy>Zealot Gurung</cp:lastModifiedBy>
  <cp:revision>44</cp:revision>
  <dcterms:created xsi:type="dcterms:W3CDTF">2022-05-02T21:42:04Z</dcterms:created>
  <dcterms:modified xsi:type="dcterms:W3CDTF">2022-06-20T20:16:23Z</dcterms:modified>
</cp:coreProperties>
</file>